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Average" panose="020B0604020202020204" charset="0"/>
      <p:regular r:id="rId34"/>
    </p:embeddedFont>
    <p:embeddedFont>
      <p:font typeface="Oswald" panose="020B0604020202020204"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86"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13b102513_1_4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13b102513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813b102513_1_5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813b102513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6f980f91_0_4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6f980f9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001a93e4d_0_4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001a93e4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001a93e4d_0_4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001a93e4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8121596848_0_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812159684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13b102513_1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13b102513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001a93e4d_0_5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001a93e4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7001a93e4d_0_5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7001a93e4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001a93e4d_0_6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001a93e4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12b99ec60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12b99ec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813b102513_1_2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813b102513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13b102513_1_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13b102513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813b102513_1_8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813b102513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813b102513_1_8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813b102513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13b102513_1_9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13b102513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13b102513_1_10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13b102513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13b102513_1_12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13b102513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13b102513_1_1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13b102513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001a93e4d_0_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001a93e4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7001a93e4d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7001a93e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10eec737b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10eec73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10eec737b_0_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10eec737b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6f980f91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6f980f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10bb72286_3_1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10bb72286_3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813b102513_1_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813b10251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10318a3a1_0_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10318a3a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c6f980f91_0_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c6f980f9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6f980f91_0_3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6f980f9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3"/>
                </a:solidFill>
                <a:latin typeface="Average"/>
                <a:ea typeface="Average"/>
                <a:cs typeface="Average"/>
                <a:sym typeface="Average"/>
              </a:defRPr>
            </a:lvl1pPr>
            <a:lvl2pPr lvl="1" algn="r" rtl="0">
              <a:buNone/>
              <a:defRPr sz="1000">
                <a:solidFill>
                  <a:schemeClr val="accent3"/>
                </a:solidFill>
                <a:latin typeface="Average"/>
                <a:ea typeface="Average"/>
                <a:cs typeface="Average"/>
                <a:sym typeface="Average"/>
              </a:defRPr>
            </a:lvl2pPr>
            <a:lvl3pPr lvl="2" algn="r" rtl="0">
              <a:buNone/>
              <a:defRPr sz="1000">
                <a:solidFill>
                  <a:schemeClr val="accent3"/>
                </a:solidFill>
                <a:latin typeface="Average"/>
                <a:ea typeface="Average"/>
                <a:cs typeface="Average"/>
                <a:sym typeface="Average"/>
              </a:defRPr>
            </a:lvl3pPr>
            <a:lvl4pPr lvl="3" algn="r" rtl="0">
              <a:buNone/>
              <a:defRPr sz="1000">
                <a:solidFill>
                  <a:schemeClr val="accent3"/>
                </a:solidFill>
                <a:latin typeface="Average"/>
                <a:ea typeface="Average"/>
                <a:cs typeface="Average"/>
                <a:sym typeface="Average"/>
              </a:defRPr>
            </a:lvl4pPr>
            <a:lvl5pPr lvl="4" algn="r" rtl="0">
              <a:buNone/>
              <a:defRPr sz="1000">
                <a:solidFill>
                  <a:schemeClr val="accent3"/>
                </a:solidFill>
                <a:latin typeface="Average"/>
                <a:ea typeface="Average"/>
                <a:cs typeface="Average"/>
                <a:sym typeface="Average"/>
              </a:defRPr>
            </a:lvl5pPr>
            <a:lvl6pPr lvl="5" algn="r" rtl="0">
              <a:buNone/>
              <a:defRPr sz="1000">
                <a:solidFill>
                  <a:schemeClr val="accent3"/>
                </a:solidFill>
                <a:latin typeface="Average"/>
                <a:ea typeface="Average"/>
                <a:cs typeface="Average"/>
                <a:sym typeface="Average"/>
              </a:defRPr>
            </a:lvl6pPr>
            <a:lvl7pPr lvl="6" algn="r" rtl="0">
              <a:buNone/>
              <a:defRPr sz="1000">
                <a:solidFill>
                  <a:schemeClr val="accent3"/>
                </a:solidFill>
                <a:latin typeface="Average"/>
                <a:ea typeface="Average"/>
                <a:cs typeface="Average"/>
                <a:sym typeface="Average"/>
              </a:defRPr>
            </a:lvl7pPr>
            <a:lvl8pPr lvl="7" algn="r" rtl="0">
              <a:buNone/>
              <a:defRPr sz="1000">
                <a:solidFill>
                  <a:schemeClr val="accent3"/>
                </a:solidFill>
                <a:latin typeface="Average"/>
                <a:ea typeface="Average"/>
                <a:cs typeface="Average"/>
                <a:sym typeface="Average"/>
              </a:defRPr>
            </a:lvl8pPr>
            <a:lvl9pPr lvl="8" algn="r" rtl="0">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Lake Michigan Water Levels Forecasting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p:nvPr/>
        </p:nvSpPr>
        <p:spPr>
          <a:xfrm>
            <a:off x="0" y="0"/>
            <a:ext cx="3000000" cy="456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Average"/>
                <a:ea typeface="Average"/>
                <a:cs typeface="Average"/>
                <a:sym typeface="Average"/>
              </a:rPr>
              <a:t>Resulted in a narrower confidence ResulteResultinterval:</a:t>
            </a:r>
            <a:endParaRPr sz="1800">
              <a:solidFill>
                <a:schemeClr val="lt1"/>
              </a:solidFill>
              <a:latin typeface="Average"/>
              <a:ea typeface="Average"/>
              <a:cs typeface="Average"/>
              <a:sym typeface="Average"/>
            </a:endParaRPr>
          </a:p>
        </p:txBody>
      </p:sp>
      <p:sp>
        <p:nvSpPr>
          <p:cNvPr id="140" name="Google Shape;140;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Arima: Forecasts</a:t>
            </a:r>
            <a:endParaRPr/>
          </a:p>
        </p:txBody>
      </p:sp>
      <p:sp>
        <p:nvSpPr>
          <p:cNvPr id="141" name="Google Shape;141;p22"/>
          <p:cNvSpPr txBox="1">
            <a:spLocks noGrp="1"/>
          </p:cNvSpPr>
          <p:nvPr>
            <p:ph type="body" idx="1"/>
          </p:nvPr>
        </p:nvSpPr>
        <p:spPr>
          <a:xfrm>
            <a:off x="311700" y="1152475"/>
            <a:ext cx="2218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Seasonal patterns continued for test data</a:t>
            </a:r>
            <a:endParaRPr/>
          </a:p>
          <a:p>
            <a:pPr marL="0" lvl="0" indent="0" algn="l" rtl="0">
              <a:spcBef>
                <a:spcPts val="1600"/>
              </a:spcBef>
              <a:spcAft>
                <a:spcPts val="1600"/>
              </a:spcAft>
              <a:buNone/>
            </a:pPr>
            <a:r>
              <a:rPr lang="en"/>
              <a:t>Very wide confidence intervals</a:t>
            </a:r>
            <a:endParaRPr/>
          </a:p>
        </p:txBody>
      </p:sp>
      <p:pic>
        <p:nvPicPr>
          <p:cNvPr id="142" name="Google Shape;142;p22"/>
          <p:cNvPicPr preferRelativeResize="0"/>
          <p:nvPr/>
        </p:nvPicPr>
        <p:blipFill>
          <a:blip r:embed="rId3">
            <a:alphaModFix/>
          </a:blip>
          <a:stretch>
            <a:fillRect/>
          </a:stretch>
        </p:blipFill>
        <p:spPr>
          <a:xfrm>
            <a:off x="4055875" y="2060350"/>
            <a:ext cx="5088127" cy="3083150"/>
          </a:xfrm>
          <a:prstGeom prst="rect">
            <a:avLst/>
          </a:prstGeom>
          <a:noFill/>
          <a:ln>
            <a:noFill/>
          </a:ln>
        </p:spPr>
      </p:pic>
      <p:pic>
        <p:nvPicPr>
          <p:cNvPr id="143" name="Google Shape;143;p22"/>
          <p:cNvPicPr preferRelativeResize="0"/>
          <p:nvPr/>
        </p:nvPicPr>
        <p:blipFill>
          <a:blip r:embed="rId4">
            <a:alphaModFix/>
          </a:blip>
          <a:stretch>
            <a:fillRect/>
          </a:stretch>
        </p:blipFill>
        <p:spPr>
          <a:xfrm>
            <a:off x="2781675" y="273850"/>
            <a:ext cx="5246201" cy="3205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Average"/>
                <a:ea typeface="Average"/>
                <a:cs typeface="Average"/>
                <a:sym typeface="Average"/>
              </a:rPr>
              <a:t>Resulted in a narrower confidence ResulteResultinterval:</a:t>
            </a:r>
            <a:endParaRPr sz="1800">
              <a:solidFill>
                <a:schemeClr val="lt1"/>
              </a:solidFill>
              <a:latin typeface="Average"/>
              <a:ea typeface="Average"/>
              <a:cs typeface="Average"/>
              <a:sym typeface="Average"/>
            </a:endParaRPr>
          </a:p>
        </p:txBody>
      </p:sp>
      <p:sp>
        <p:nvSpPr>
          <p:cNvPr id="149" name="Google Shape;14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Arima: Residual Analysis</a:t>
            </a:r>
            <a:endParaRPr/>
          </a:p>
        </p:txBody>
      </p:sp>
      <p:sp>
        <p:nvSpPr>
          <p:cNvPr id="150" name="Google Shape;150;p23"/>
          <p:cNvSpPr txBox="1">
            <a:spLocks noGrp="1"/>
          </p:cNvSpPr>
          <p:nvPr>
            <p:ph type="body" idx="1"/>
          </p:nvPr>
        </p:nvSpPr>
        <p:spPr>
          <a:xfrm>
            <a:off x="311700" y="1152475"/>
            <a:ext cx="2218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great:</a:t>
            </a:r>
            <a:endParaRPr/>
          </a:p>
          <a:p>
            <a:pPr marL="457200" lvl="0" indent="-317500" algn="l" rtl="0">
              <a:spcBef>
                <a:spcPts val="1600"/>
              </a:spcBef>
              <a:spcAft>
                <a:spcPts val="0"/>
              </a:spcAft>
              <a:buSzPts val="1400"/>
              <a:buChar char="●"/>
            </a:pPr>
            <a:r>
              <a:rPr lang="en"/>
              <a:t>Overfitting </a:t>
            </a:r>
            <a:endParaRPr/>
          </a:p>
          <a:p>
            <a:pPr marL="457200" lvl="0" indent="-317500" algn="l" rtl="0">
              <a:spcBef>
                <a:spcPts val="0"/>
              </a:spcBef>
              <a:spcAft>
                <a:spcPts val="0"/>
              </a:spcAft>
              <a:buSzPts val="1400"/>
              <a:buChar char="●"/>
            </a:pPr>
            <a:r>
              <a:rPr lang="en"/>
              <a:t>Lag ACF values</a:t>
            </a:r>
            <a:endParaRPr/>
          </a:p>
          <a:p>
            <a:pPr marL="0" lvl="0" indent="0" algn="l" rtl="0">
              <a:spcBef>
                <a:spcPts val="1600"/>
              </a:spcBef>
              <a:spcAft>
                <a:spcPts val="1600"/>
              </a:spcAft>
              <a:buNone/>
            </a:pPr>
            <a:endParaRPr/>
          </a:p>
        </p:txBody>
      </p:sp>
      <p:pic>
        <p:nvPicPr>
          <p:cNvPr id="151" name="Google Shape;151;p23"/>
          <p:cNvPicPr preferRelativeResize="0"/>
          <p:nvPr/>
        </p:nvPicPr>
        <p:blipFill>
          <a:blip r:embed="rId3">
            <a:alphaModFix/>
          </a:blip>
          <a:stretch>
            <a:fillRect/>
          </a:stretch>
        </p:blipFill>
        <p:spPr>
          <a:xfrm>
            <a:off x="3000000" y="1183976"/>
            <a:ext cx="5675923" cy="3588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Arima: Summary</a:t>
            </a:r>
            <a:endParaRPr/>
          </a:p>
        </p:txBody>
      </p:sp>
      <p:sp>
        <p:nvSpPr>
          <p:cNvPr id="157" name="Google Shape;157;p2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What Worked: </a:t>
            </a:r>
            <a:endParaRPr sz="2100" b="1">
              <a:solidFill>
                <a:schemeClr val="dk1"/>
              </a:solidFill>
            </a:endParaRPr>
          </a:p>
          <a:p>
            <a:pPr marL="0" lvl="0" indent="0" algn="l" rtl="0">
              <a:spcBef>
                <a:spcPts val="1600"/>
              </a:spcBef>
              <a:spcAft>
                <a:spcPts val="0"/>
              </a:spcAft>
              <a:buNone/>
            </a:pPr>
            <a:r>
              <a:rPr lang="en" sz="1600"/>
              <a:t>Relying on differencing resulted in best AICc..  </a:t>
            </a:r>
            <a:endParaRPr sz="1600"/>
          </a:p>
          <a:p>
            <a:pPr marL="0" lvl="0" indent="0" algn="l" rtl="0">
              <a:spcBef>
                <a:spcPts val="1600"/>
              </a:spcBef>
              <a:spcAft>
                <a:spcPts val="0"/>
              </a:spcAft>
              <a:buNone/>
            </a:pPr>
            <a:r>
              <a:rPr lang="en" sz="1600"/>
              <a:t>Negative Log transformation made it precise, but likely overfit..</a:t>
            </a:r>
            <a:endParaRPr sz="1600"/>
          </a:p>
          <a:p>
            <a:pPr marL="0" lvl="0" indent="0" algn="l" rtl="0">
              <a:spcBef>
                <a:spcPts val="1600"/>
              </a:spcBef>
              <a:spcAft>
                <a:spcPts val="1600"/>
              </a:spcAft>
              <a:buNone/>
            </a:pPr>
            <a:endParaRPr sz="1600"/>
          </a:p>
        </p:txBody>
      </p:sp>
      <p:sp>
        <p:nvSpPr>
          <p:cNvPr id="158" name="Google Shape;158;p2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What Didn’t: </a:t>
            </a:r>
            <a:endParaRPr sz="2100" b="1">
              <a:solidFill>
                <a:schemeClr val="dk1"/>
              </a:solidFill>
            </a:endParaRPr>
          </a:p>
          <a:p>
            <a:pPr marL="0" lvl="0" indent="0" algn="l" rtl="0">
              <a:spcBef>
                <a:spcPts val="1600"/>
              </a:spcBef>
              <a:spcAft>
                <a:spcPts val="0"/>
              </a:spcAft>
              <a:buNone/>
            </a:pPr>
            <a:r>
              <a:rPr lang="en" sz="1600"/>
              <a:t>Auto.arima created even more complicated models than necessary.  </a:t>
            </a:r>
            <a:endParaRPr sz="1600"/>
          </a:p>
          <a:p>
            <a:pPr marL="0" lvl="0" indent="0" algn="l" rtl="0">
              <a:spcBef>
                <a:spcPts val="1600"/>
              </a:spcBef>
              <a:spcAft>
                <a:spcPts val="0"/>
              </a:spcAft>
              <a:buNone/>
            </a:pPr>
            <a:r>
              <a:rPr lang="en" sz="1600"/>
              <a:t>Even a simple model may have resulted in overfit.  </a:t>
            </a:r>
            <a:endParaRPr sz="1600"/>
          </a:p>
          <a:p>
            <a:pPr marL="0" lvl="0" indent="0" algn="l" rtl="0">
              <a:spcBef>
                <a:spcPts val="1600"/>
              </a:spcBef>
              <a:spcAft>
                <a:spcPts val="1600"/>
              </a:spcAft>
              <a:buNone/>
            </a:pPr>
            <a:r>
              <a:rPr lang="en" sz="1600"/>
              <a:t>Confidence intervals are giant the further out from present because a key component is basically a random walk.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Exponential Smoothing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Exponential Smoothing</a:t>
            </a:r>
            <a:endParaRPr/>
          </a:p>
        </p:txBody>
      </p:sp>
      <p:sp>
        <p:nvSpPr>
          <p:cNvPr id="169" name="Google Shape;169;p26"/>
          <p:cNvSpPr txBox="1">
            <a:spLocks noGrp="1"/>
          </p:cNvSpPr>
          <p:nvPr>
            <p:ph type="body" idx="2"/>
          </p:nvPr>
        </p:nvSpPr>
        <p:spPr>
          <a:xfrm>
            <a:off x="4939500" y="167075"/>
            <a:ext cx="3837000" cy="480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Attempted exponential smoothing as it seemed likely that using weighted averages might improve performance over Arima.</a:t>
            </a:r>
            <a:endParaRPr/>
          </a:p>
          <a:p>
            <a:pPr marL="0" lvl="0" indent="0" algn="l" rtl="0">
              <a:spcBef>
                <a:spcPts val="1600"/>
              </a:spcBef>
              <a:spcAft>
                <a:spcPts val="0"/>
              </a:spcAft>
              <a:buNone/>
            </a:pPr>
            <a:r>
              <a:rPr lang="en"/>
              <a:t>Used Holt-Winters as we needed to account for trend and seasonality.</a:t>
            </a:r>
            <a:endParaRPr/>
          </a:p>
          <a:p>
            <a:pPr marL="0" lvl="0" indent="0" algn="l" rtl="0">
              <a:spcBef>
                <a:spcPts val="1600"/>
              </a:spcBef>
              <a:spcAft>
                <a:spcPts val="0"/>
              </a:spcAft>
              <a:buNone/>
            </a:pPr>
            <a:r>
              <a:rPr lang="en"/>
              <a:t>Used MAE as the basis for selection.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70" name="Google Shape;170;p26"/>
          <p:cNvPicPr preferRelativeResize="0"/>
          <p:nvPr/>
        </p:nvPicPr>
        <p:blipFill>
          <a:blip r:embed="rId3">
            <a:alphaModFix/>
          </a:blip>
          <a:stretch>
            <a:fillRect/>
          </a:stretch>
        </p:blipFill>
        <p:spPr>
          <a:xfrm>
            <a:off x="4630350" y="3232775"/>
            <a:ext cx="4609148" cy="1910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Average"/>
                <a:ea typeface="Average"/>
                <a:cs typeface="Average"/>
                <a:sym typeface="Average"/>
              </a:rPr>
              <a:t>Resulted in a narrower confidence ResulteResultinterval:</a:t>
            </a:r>
            <a:endParaRPr sz="1800">
              <a:solidFill>
                <a:schemeClr val="lt1"/>
              </a:solidFill>
              <a:latin typeface="Average"/>
              <a:ea typeface="Average"/>
              <a:cs typeface="Average"/>
              <a:sym typeface="Average"/>
            </a:endParaRPr>
          </a:p>
        </p:txBody>
      </p:sp>
      <p:sp>
        <p:nvSpPr>
          <p:cNvPr id="176" name="Google Shape;176;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Exponential Smoothing: Forecasts</a:t>
            </a:r>
            <a:endParaRPr/>
          </a:p>
        </p:txBody>
      </p:sp>
      <p:sp>
        <p:nvSpPr>
          <p:cNvPr id="177" name="Google Shape;177;p27"/>
          <p:cNvSpPr txBox="1">
            <a:spLocks noGrp="1"/>
          </p:cNvSpPr>
          <p:nvPr>
            <p:ph type="body" idx="1"/>
          </p:nvPr>
        </p:nvSpPr>
        <p:spPr>
          <a:xfrm>
            <a:off x="311700" y="1152475"/>
            <a:ext cx="2218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Selected Holt-Winters:</a:t>
            </a:r>
            <a:endParaRPr/>
          </a:p>
          <a:p>
            <a:pPr marL="457200" lvl="0" indent="-317500" algn="l" rtl="0">
              <a:spcBef>
                <a:spcPts val="1600"/>
              </a:spcBef>
              <a:spcAft>
                <a:spcPts val="0"/>
              </a:spcAft>
              <a:buSzPts val="1400"/>
              <a:buChar char="●"/>
            </a:pPr>
            <a:r>
              <a:rPr lang="en"/>
              <a:t>Damped</a:t>
            </a:r>
            <a:endParaRPr/>
          </a:p>
          <a:p>
            <a:pPr marL="457200" lvl="0" indent="-317500" algn="l" rtl="0">
              <a:spcBef>
                <a:spcPts val="0"/>
              </a:spcBef>
              <a:spcAft>
                <a:spcPts val="0"/>
              </a:spcAft>
              <a:buSzPts val="1400"/>
              <a:buChar char="●"/>
            </a:pPr>
            <a:r>
              <a:rPr lang="en"/>
              <a:t>Multiplicative </a:t>
            </a:r>
            <a:endParaRPr/>
          </a:p>
          <a:p>
            <a:pPr marL="457200" lvl="0" indent="-317500" algn="l" rtl="0">
              <a:spcBef>
                <a:spcPts val="0"/>
              </a:spcBef>
              <a:spcAft>
                <a:spcPts val="0"/>
              </a:spcAft>
              <a:buSzPts val="1400"/>
              <a:buChar char="●"/>
            </a:pPr>
            <a:r>
              <a:rPr lang="en"/>
              <a:t>Exponential</a:t>
            </a:r>
            <a:endParaRPr/>
          </a:p>
          <a:p>
            <a:pPr marL="0" lvl="0" indent="0" algn="l" rtl="0">
              <a:spcBef>
                <a:spcPts val="1600"/>
              </a:spcBef>
              <a:spcAft>
                <a:spcPts val="1600"/>
              </a:spcAft>
              <a:buNone/>
            </a:pPr>
            <a:r>
              <a:rPr lang="en"/>
              <a:t>Resulted in narrower confidence intervals than Arima. </a:t>
            </a:r>
            <a:endParaRPr/>
          </a:p>
        </p:txBody>
      </p:sp>
      <p:pic>
        <p:nvPicPr>
          <p:cNvPr id="178" name="Google Shape;178;p27"/>
          <p:cNvPicPr preferRelativeResize="0"/>
          <p:nvPr/>
        </p:nvPicPr>
        <p:blipFill>
          <a:blip r:embed="rId3">
            <a:alphaModFix/>
          </a:blip>
          <a:stretch>
            <a:fillRect/>
          </a:stretch>
        </p:blipFill>
        <p:spPr>
          <a:xfrm>
            <a:off x="2868726" y="1217501"/>
            <a:ext cx="5841875" cy="3648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8"/>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Average"/>
                <a:ea typeface="Average"/>
                <a:cs typeface="Average"/>
                <a:sym typeface="Average"/>
              </a:rPr>
              <a:t>Resulted in a narrower confidence ResulteResultinterval:</a:t>
            </a:r>
            <a:endParaRPr sz="1800">
              <a:solidFill>
                <a:schemeClr val="lt1"/>
              </a:solidFill>
              <a:latin typeface="Average"/>
              <a:ea typeface="Average"/>
              <a:cs typeface="Average"/>
              <a:sym typeface="Average"/>
            </a:endParaRPr>
          </a:p>
        </p:txBody>
      </p:sp>
      <p:sp>
        <p:nvSpPr>
          <p:cNvPr id="184" name="Google Shape;18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Exponential Smoothing: Residual Analysis</a:t>
            </a:r>
            <a:endParaRPr/>
          </a:p>
        </p:txBody>
      </p:sp>
      <p:sp>
        <p:nvSpPr>
          <p:cNvPr id="185" name="Google Shape;185;p28"/>
          <p:cNvSpPr txBox="1">
            <a:spLocks noGrp="1"/>
          </p:cNvSpPr>
          <p:nvPr>
            <p:ph type="body" idx="1"/>
          </p:nvPr>
        </p:nvSpPr>
        <p:spPr>
          <a:xfrm>
            <a:off x="311700" y="1152475"/>
            <a:ext cx="2218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Residuals, to the eye, looked like white noise.</a:t>
            </a:r>
            <a:endParaRPr/>
          </a:p>
          <a:p>
            <a:pPr marL="0" lvl="0" indent="0" algn="l" rtl="0">
              <a:spcBef>
                <a:spcPts val="1600"/>
              </a:spcBef>
              <a:spcAft>
                <a:spcPts val="1600"/>
              </a:spcAft>
              <a:buNone/>
            </a:pPr>
            <a:r>
              <a:rPr lang="en"/>
              <a:t>But Ljung-Box and aCF graph showed there was still autocorrelation present</a:t>
            </a:r>
            <a:endParaRPr/>
          </a:p>
        </p:txBody>
      </p:sp>
      <p:pic>
        <p:nvPicPr>
          <p:cNvPr id="186" name="Google Shape;186;p28"/>
          <p:cNvPicPr preferRelativeResize="0"/>
          <p:nvPr/>
        </p:nvPicPr>
        <p:blipFill>
          <a:blip r:embed="rId3">
            <a:alphaModFix/>
          </a:blip>
          <a:stretch>
            <a:fillRect/>
          </a:stretch>
        </p:blipFill>
        <p:spPr>
          <a:xfrm>
            <a:off x="2791975" y="1319550"/>
            <a:ext cx="5922425" cy="36658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Exponential Smoothing: Residual Analysis</a:t>
            </a:r>
            <a:endParaRPr/>
          </a:p>
        </p:txBody>
      </p:sp>
      <p:sp>
        <p:nvSpPr>
          <p:cNvPr id="192" name="Google Shape;192;p2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What Worked:</a:t>
            </a:r>
            <a:endParaRPr sz="2100" b="1">
              <a:solidFill>
                <a:schemeClr val="dk1"/>
              </a:solidFill>
            </a:endParaRPr>
          </a:p>
          <a:p>
            <a:pPr marL="0" lvl="0" indent="0" algn="l" rtl="0">
              <a:spcBef>
                <a:spcPts val="1600"/>
              </a:spcBef>
              <a:spcAft>
                <a:spcPts val="0"/>
              </a:spcAft>
              <a:buNone/>
            </a:pPr>
            <a:r>
              <a:rPr lang="en" sz="1600"/>
              <a:t>Better confidence intervals than arima.</a:t>
            </a:r>
            <a:endParaRPr sz="1600"/>
          </a:p>
          <a:p>
            <a:pPr marL="0" lvl="0" indent="0" algn="l" rtl="0">
              <a:spcBef>
                <a:spcPts val="1600"/>
              </a:spcBef>
              <a:spcAft>
                <a:spcPts val="0"/>
              </a:spcAft>
              <a:buNone/>
            </a:pPr>
            <a:r>
              <a:rPr lang="en" sz="1600"/>
              <a:t>Correctly forecasted results in test data set.</a:t>
            </a:r>
            <a:endParaRPr sz="1600"/>
          </a:p>
          <a:p>
            <a:pPr marL="0" lvl="0" indent="0" algn="l" rtl="0">
              <a:spcBef>
                <a:spcPts val="1600"/>
              </a:spcBef>
              <a:spcAft>
                <a:spcPts val="1600"/>
              </a:spcAft>
              <a:buNone/>
            </a:pPr>
            <a:endParaRPr sz="1600"/>
          </a:p>
        </p:txBody>
      </p:sp>
      <p:sp>
        <p:nvSpPr>
          <p:cNvPr id="193" name="Google Shape;193;p2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What Didn’t:</a:t>
            </a:r>
            <a:endParaRPr sz="2100" b="1">
              <a:solidFill>
                <a:schemeClr val="dk1"/>
              </a:solidFill>
            </a:endParaRPr>
          </a:p>
          <a:p>
            <a:pPr marL="0" lvl="0" indent="0" algn="l" rtl="0">
              <a:spcBef>
                <a:spcPts val="1600"/>
              </a:spcBef>
              <a:spcAft>
                <a:spcPts val="0"/>
              </a:spcAft>
              <a:buNone/>
            </a:pPr>
            <a:r>
              <a:rPr lang="en" sz="1600"/>
              <a:t>Long-term forecasting still has a wide confidence interval which could present a problem for long-term infrastructure planning.</a:t>
            </a:r>
            <a:endParaRPr sz="1600"/>
          </a:p>
          <a:p>
            <a:pPr marL="0" lvl="0" indent="0" algn="l" rtl="0">
              <a:spcBef>
                <a:spcPts val="1600"/>
              </a:spcBef>
              <a:spcAft>
                <a:spcPts val="1600"/>
              </a:spcAft>
              <a:buNone/>
            </a:pPr>
            <a:r>
              <a:rPr lang="en" sz="1600"/>
              <a:t>Damped=True was counter-intuitive</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0"/>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Regression Analysis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Regression Analysis</a:t>
            </a:r>
            <a:endParaRPr/>
          </a:p>
        </p:txBody>
      </p:sp>
      <p:sp>
        <p:nvSpPr>
          <p:cNvPr id="204" name="Google Shape;204;p3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Given the lack of precision with Arima and Exponential Smoothing, we turned to regression hoping to explain the cyclical pattern.  </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05" name="Google Shape;205;p31"/>
          <p:cNvPicPr preferRelativeResize="0"/>
          <p:nvPr/>
        </p:nvPicPr>
        <p:blipFill>
          <a:blip r:embed="rId3">
            <a:alphaModFix/>
          </a:blip>
          <a:stretch>
            <a:fillRect/>
          </a:stretch>
        </p:blipFill>
        <p:spPr>
          <a:xfrm>
            <a:off x="4939500" y="2980208"/>
            <a:ext cx="3836998" cy="17565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65" name="Google Shape;65;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Rising Lake Michigan water levels are causing infrastructure problems from Wisconsin to Michigan.  We will attempt to forecast the rise to help city planners figure out how to address the problem and plan for the future.  </a:t>
            </a:r>
            <a:endParaRPr/>
          </a:p>
        </p:txBody>
      </p:sp>
      <p:pic>
        <p:nvPicPr>
          <p:cNvPr id="66" name="Google Shape;66;p14"/>
          <p:cNvPicPr preferRelativeResize="0"/>
          <p:nvPr/>
        </p:nvPicPr>
        <p:blipFill>
          <a:blip r:embed="rId3">
            <a:alphaModFix/>
          </a:blip>
          <a:stretch>
            <a:fillRect/>
          </a:stretch>
        </p:blipFill>
        <p:spPr>
          <a:xfrm>
            <a:off x="1853150" y="2325925"/>
            <a:ext cx="5143548" cy="2354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Analysis</a:t>
            </a:r>
            <a:endParaRPr/>
          </a:p>
        </p:txBody>
      </p:sp>
      <p:sp>
        <p:nvSpPr>
          <p:cNvPr id="211" name="Google Shape;211;p3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Data Sets Analyzed:</a:t>
            </a:r>
            <a:endParaRPr sz="2100" b="1">
              <a:solidFill>
                <a:schemeClr val="dk1"/>
              </a:solidFill>
            </a:endParaRPr>
          </a:p>
          <a:p>
            <a:pPr marL="457200" lvl="0" indent="0" algn="l" rtl="0">
              <a:spcBef>
                <a:spcPts val="1600"/>
              </a:spcBef>
              <a:spcAft>
                <a:spcPts val="0"/>
              </a:spcAft>
              <a:buNone/>
            </a:pPr>
            <a:r>
              <a:rPr lang="en" sz="1600" b="1"/>
              <a:t>Global:</a:t>
            </a:r>
            <a:endParaRPr sz="1600" b="1"/>
          </a:p>
          <a:p>
            <a:pPr marL="457200" lvl="0" indent="-330200" algn="l" rtl="0">
              <a:spcBef>
                <a:spcPts val="1600"/>
              </a:spcBef>
              <a:spcAft>
                <a:spcPts val="0"/>
              </a:spcAft>
              <a:buSzPts val="1600"/>
              <a:buChar char="●"/>
            </a:pPr>
            <a:r>
              <a:rPr lang="en" sz="1600" b="1"/>
              <a:t>Land/Ocean Temperature (NASA)</a:t>
            </a:r>
            <a:endParaRPr sz="1600" b="1"/>
          </a:p>
          <a:p>
            <a:pPr marL="457200" lvl="0" indent="-330200" algn="l" rtl="0">
              <a:spcBef>
                <a:spcPts val="0"/>
              </a:spcBef>
              <a:spcAft>
                <a:spcPts val="0"/>
              </a:spcAft>
              <a:buSzPts val="1600"/>
              <a:buChar char="●"/>
            </a:pPr>
            <a:r>
              <a:rPr lang="en" sz="1600" b="1"/>
              <a:t>Sea Level Rise (EPA)</a:t>
            </a:r>
            <a:endParaRPr sz="1600" b="1"/>
          </a:p>
          <a:p>
            <a:pPr marL="0" lvl="0" indent="0" algn="l" rtl="0">
              <a:spcBef>
                <a:spcPts val="1600"/>
              </a:spcBef>
              <a:spcAft>
                <a:spcPts val="0"/>
              </a:spcAft>
              <a:buNone/>
            </a:pPr>
            <a:endParaRPr sz="1600" b="1"/>
          </a:p>
          <a:p>
            <a:pPr marL="457200" lvl="0" indent="0" algn="l" rtl="0">
              <a:spcBef>
                <a:spcPts val="1600"/>
              </a:spcBef>
              <a:spcAft>
                <a:spcPts val="1600"/>
              </a:spcAft>
              <a:buNone/>
            </a:pPr>
            <a:endParaRPr sz="1600" b="1"/>
          </a:p>
        </p:txBody>
      </p:sp>
      <p:sp>
        <p:nvSpPr>
          <p:cNvPr id="212" name="Google Shape;212;p32"/>
          <p:cNvSpPr txBox="1">
            <a:spLocks noGrp="1"/>
          </p:cNvSpPr>
          <p:nvPr>
            <p:ph type="body" idx="2"/>
          </p:nvPr>
        </p:nvSpPr>
        <p:spPr>
          <a:xfrm>
            <a:off x="4644374" y="1152475"/>
            <a:ext cx="39999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600" b="1"/>
          </a:p>
          <a:p>
            <a:pPr marL="457200" lvl="0" indent="0" algn="l" rtl="0">
              <a:spcBef>
                <a:spcPts val="1600"/>
              </a:spcBef>
              <a:spcAft>
                <a:spcPts val="0"/>
              </a:spcAft>
              <a:buNone/>
            </a:pPr>
            <a:r>
              <a:rPr lang="en" sz="1600" b="1"/>
              <a:t>Local:</a:t>
            </a:r>
            <a:endParaRPr sz="1600" b="1"/>
          </a:p>
          <a:p>
            <a:pPr marL="457200" lvl="0" indent="-330200" algn="l" rtl="0">
              <a:spcBef>
                <a:spcPts val="1600"/>
              </a:spcBef>
              <a:spcAft>
                <a:spcPts val="0"/>
              </a:spcAft>
              <a:buSzPts val="1600"/>
              <a:buChar char="●"/>
            </a:pPr>
            <a:r>
              <a:rPr lang="en" sz="1600" b="1"/>
              <a:t>Overlake Precipitation (NOAA)</a:t>
            </a:r>
            <a:endParaRPr sz="1600" b="1"/>
          </a:p>
          <a:p>
            <a:pPr marL="457200" lvl="0" indent="-330200" algn="l" rtl="0">
              <a:spcBef>
                <a:spcPts val="0"/>
              </a:spcBef>
              <a:spcAft>
                <a:spcPts val="0"/>
              </a:spcAft>
              <a:buSzPts val="1600"/>
              <a:buChar char="●"/>
            </a:pPr>
            <a:r>
              <a:rPr lang="en" sz="1600" b="1"/>
              <a:t>Overland Precipitation (NOAA)</a:t>
            </a:r>
            <a:endParaRPr sz="1600" b="1"/>
          </a:p>
          <a:p>
            <a:pPr marL="457200" lvl="0" indent="-330200" algn="l" rtl="0">
              <a:spcBef>
                <a:spcPts val="0"/>
              </a:spcBef>
              <a:spcAft>
                <a:spcPts val="0"/>
              </a:spcAft>
              <a:buSzPts val="1600"/>
              <a:buChar char="●"/>
            </a:pPr>
            <a:r>
              <a:rPr lang="en" sz="1600" b="1"/>
              <a:t>Overlake Air Temperature (NOAA)</a:t>
            </a:r>
            <a:endParaRPr sz="1600" b="1"/>
          </a:p>
          <a:p>
            <a:pPr marL="457200" lvl="0" indent="-330200" algn="l" rtl="0">
              <a:spcBef>
                <a:spcPts val="0"/>
              </a:spcBef>
              <a:spcAft>
                <a:spcPts val="0"/>
              </a:spcAft>
              <a:buSzPts val="1600"/>
              <a:buChar char="●"/>
            </a:pPr>
            <a:r>
              <a:rPr lang="en" sz="1600" b="1"/>
              <a:t>Overland Temperature (NOAA)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3"/>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 Analysis: Time Series Linear Model</a:t>
            </a:r>
            <a:endParaRPr/>
          </a:p>
        </p:txBody>
      </p:sp>
      <p:sp>
        <p:nvSpPr>
          <p:cNvPr id="218" name="Google Shape;218;p33"/>
          <p:cNvSpPr txBox="1">
            <a:spLocks noGrp="1"/>
          </p:cNvSpPr>
          <p:nvPr>
            <p:ph type="body" idx="1"/>
          </p:nvPr>
        </p:nvSpPr>
        <p:spPr>
          <a:xfrm>
            <a:off x="311700" y="1152475"/>
            <a:ext cx="3101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Started with ordinary time series linear model:</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19" name="Google Shape;219;p33"/>
          <p:cNvPicPr preferRelativeResize="0"/>
          <p:nvPr/>
        </p:nvPicPr>
        <p:blipFill>
          <a:blip r:embed="rId3">
            <a:alphaModFix/>
          </a:blip>
          <a:stretch>
            <a:fillRect/>
          </a:stretch>
        </p:blipFill>
        <p:spPr>
          <a:xfrm>
            <a:off x="3747225" y="1034425"/>
            <a:ext cx="5314024" cy="365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 Analysis: TSLM Results</a:t>
            </a:r>
            <a:endParaRPr/>
          </a:p>
        </p:txBody>
      </p:sp>
      <p:sp>
        <p:nvSpPr>
          <p:cNvPr id="225" name="Google Shape;225;p34"/>
          <p:cNvSpPr txBox="1">
            <a:spLocks noGrp="1"/>
          </p:cNvSpPr>
          <p:nvPr>
            <p:ph type="body" idx="1"/>
          </p:nvPr>
        </p:nvSpPr>
        <p:spPr>
          <a:xfrm>
            <a:off x="311700" y="1152475"/>
            <a:ext cx="3101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226" name="Google Shape;226;p34"/>
          <p:cNvSpPr txBox="1">
            <a:spLocks noGrp="1"/>
          </p:cNvSpPr>
          <p:nvPr>
            <p:ph type="body" idx="1"/>
          </p:nvPr>
        </p:nvSpPr>
        <p:spPr>
          <a:xfrm>
            <a:off x="311700" y="1152475"/>
            <a:ext cx="31014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Residuals are not white noise</a:t>
            </a:r>
            <a:endParaRPr/>
          </a:p>
          <a:p>
            <a:pPr marL="0" lvl="0" indent="0" algn="l" rtl="0">
              <a:spcBef>
                <a:spcPts val="1600"/>
              </a:spcBef>
              <a:spcAft>
                <a:spcPts val="0"/>
              </a:spcAft>
              <a:buNone/>
            </a:pPr>
            <a:r>
              <a:rPr lang="en"/>
              <a:t>Autocorrelation is present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27" name="Google Shape;227;p34"/>
          <p:cNvPicPr preferRelativeResize="0"/>
          <p:nvPr/>
        </p:nvPicPr>
        <p:blipFill>
          <a:blip r:embed="rId3">
            <a:alphaModFix/>
          </a:blip>
          <a:stretch>
            <a:fillRect/>
          </a:stretch>
        </p:blipFill>
        <p:spPr>
          <a:xfrm>
            <a:off x="0" y="2444425"/>
            <a:ext cx="4162501" cy="2484249"/>
          </a:xfrm>
          <a:prstGeom prst="rect">
            <a:avLst/>
          </a:prstGeom>
          <a:noFill/>
          <a:ln>
            <a:noFill/>
          </a:ln>
        </p:spPr>
      </p:pic>
      <p:pic>
        <p:nvPicPr>
          <p:cNvPr id="228" name="Google Shape;228;p34"/>
          <p:cNvPicPr preferRelativeResize="0"/>
          <p:nvPr/>
        </p:nvPicPr>
        <p:blipFill>
          <a:blip r:embed="rId4">
            <a:alphaModFix/>
          </a:blip>
          <a:stretch>
            <a:fillRect/>
          </a:stretch>
        </p:blipFill>
        <p:spPr>
          <a:xfrm>
            <a:off x="3717900" y="1140700"/>
            <a:ext cx="5426102" cy="343994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 Analysis: Regression with Arima errors</a:t>
            </a:r>
            <a:endParaRPr/>
          </a:p>
        </p:txBody>
      </p:sp>
      <p:sp>
        <p:nvSpPr>
          <p:cNvPr id="234" name="Google Shape;234;p35"/>
          <p:cNvSpPr txBox="1">
            <a:spLocks noGrp="1"/>
          </p:cNvSpPr>
          <p:nvPr>
            <p:ph type="body" idx="1"/>
          </p:nvPr>
        </p:nvSpPr>
        <p:spPr>
          <a:xfrm>
            <a:off x="311700" y="1152475"/>
            <a:ext cx="6168300" cy="94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Tried numerous arima options and ultimately selected:</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35" name="Google Shape;235;p35"/>
          <p:cNvPicPr preferRelativeResize="0"/>
          <p:nvPr/>
        </p:nvPicPr>
        <p:blipFill>
          <a:blip r:embed="rId3">
            <a:alphaModFix/>
          </a:blip>
          <a:stretch>
            <a:fillRect/>
          </a:stretch>
        </p:blipFill>
        <p:spPr>
          <a:xfrm>
            <a:off x="152400" y="2233125"/>
            <a:ext cx="8839201" cy="135875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6"/>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Average"/>
                <a:ea typeface="Average"/>
                <a:cs typeface="Average"/>
                <a:sym typeface="Average"/>
              </a:rPr>
              <a:t>Resulted in a narrower confidence ResulteResultinterval:</a:t>
            </a:r>
            <a:endParaRPr sz="1800">
              <a:solidFill>
                <a:schemeClr val="lt1"/>
              </a:solidFill>
              <a:latin typeface="Average"/>
              <a:ea typeface="Average"/>
              <a:cs typeface="Average"/>
              <a:sym typeface="Average"/>
            </a:endParaRPr>
          </a:p>
        </p:txBody>
      </p:sp>
      <p:sp>
        <p:nvSpPr>
          <p:cNvPr id="241" name="Google Shape;24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Analysis: Regression with Arima errors-Residual</a:t>
            </a:r>
            <a:endParaRPr/>
          </a:p>
        </p:txBody>
      </p:sp>
      <p:sp>
        <p:nvSpPr>
          <p:cNvPr id="242" name="Google Shape;242;p36"/>
          <p:cNvSpPr txBox="1">
            <a:spLocks noGrp="1"/>
          </p:cNvSpPr>
          <p:nvPr>
            <p:ph type="body" idx="1"/>
          </p:nvPr>
        </p:nvSpPr>
        <p:spPr>
          <a:xfrm>
            <a:off x="311700" y="1152475"/>
            <a:ext cx="2218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Looks closer to white noise</a:t>
            </a:r>
            <a:endParaRPr/>
          </a:p>
          <a:p>
            <a:pPr marL="0" lvl="0" indent="0" algn="l" rtl="0">
              <a:spcBef>
                <a:spcPts val="1600"/>
              </a:spcBef>
              <a:spcAft>
                <a:spcPts val="0"/>
              </a:spcAft>
              <a:buNone/>
            </a:pPr>
            <a:r>
              <a:rPr lang="en"/>
              <a:t>Some lingering autocorrelation around the 12-month mark that we were never able to address</a:t>
            </a:r>
            <a:endParaRPr/>
          </a:p>
          <a:p>
            <a:pPr marL="0" lvl="0" indent="0" algn="l" rtl="0">
              <a:spcBef>
                <a:spcPts val="1600"/>
              </a:spcBef>
              <a:spcAft>
                <a:spcPts val="1600"/>
              </a:spcAft>
              <a:buNone/>
            </a:pPr>
            <a:endParaRPr/>
          </a:p>
        </p:txBody>
      </p:sp>
      <p:pic>
        <p:nvPicPr>
          <p:cNvPr id="243" name="Google Shape;243;p36"/>
          <p:cNvPicPr preferRelativeResize="0"/>
          <p:nvPr/>
        </p:nvPicPr>
        <p:blipFill>
          <a:blip r:embed="rId3">
            <a:alphaModFix/>
          </a:blip>
          <a:stretch>
            <a:fillRect/>
          </a:stretch>
        </p:blipFill>
        <p:spPr>
          <a:xfrm>
            <a:off x="2529900" y="1152475"/>
            <a:ext cx="5839202" cy="36062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7"/>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Average"/>
                <a:ea typeface="Average"/>
                <a:cs typeface="Average"/>
                <a:sym typeface="Average"/>
              </a:rPr>
              <a:t>Resulted in a narrower confidence ResulteResultinterval:</a:t>
            </a:r>
            <a:endParaRPr sz="1800">
              <a:solidFill>
                <a:schemeClr val="lt1"/>
              </a:solidFill>
              <a:latin typeface="Average"/>
              <a:ea typeface="Average"/>
              <a:cs typeface="Average"/>
              <a:sym typeface="Average"/>
            </a:endParaRPr>
          </a:p>
        </p:txBody>
      </p:sp>
      <p:sp>
        <p:nvSpPr>
          <p:cNvPr id="249" name="Google Shape;24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Analysis: Regression with Arima errors-Forecast</a:t>
            </a:r>
            <a:endParaRPr/>
          </a:p>
        </p:txBody>
      </p:sp>
      <p:pic>
        <p:nvPicPr>
          <p:cNvPr id="250" name="Google Shape;250;p37"/>
          <p:cNvPicPr preferRelativeResize="0"/>
          <p:nvPr/>
        </p:nvPicPr>
        <p:blipFill>
          <a:blip r:embed="rId3">
            <a:alphaModFix/>
          </a:blip>
          <a:stretch>
            <a:fillRect/>
          </a:stretch>
        </p:blipFill>
        <p:spPr>
          <a:xfrm>
            <a:off x="4935475" y="2660624"/>
            <a:ext cx="3996225" cy="2339150"/>
          </a:xfrm>
          <a:prstGeom prst="rect">
            <a:avLst/>
          </a:prstGeom>
          <a:noFill/>
          <a:ln>
            <a:noFill/>
          </a:ln>
        </p:spPr>
      </p:pic>
      <p:pic>
        <p:nvPicPr>
          <p:cNvPr id="251" name="Google Shape;251;p37"/>
          <p:cNvPicPr preferRelativeResize="0"/>
          <p:nvPr/>
        </p:nvPicPr>
        <p:blipFill>
          <a:blip r:embed="rId4">
            <a:alphaModFix/>
          </a:blip>
          <a:stretch>
            <a:fillRect/>
          </a:stretch>
        </p:blipFill>
        <p:spPr>
          <a:xfrm>
            <a:off x="311700" y="1286438"/>
            <a:ext cx="4531276" cy="25706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Regression Analysis: Arimax</a:t>
            </a:r>
            <a:endParaRPr/>
          </a:p>
        </p:txBody>
      </p:sp>
      <p:sp>
        <p:nvSpPr>
          <p:cNvPr id="257" name="Google Shape;257;p38"/>
          <p:cNvSpPr txBox="1">
            <a:spLocks noGrp="1"/>
          </p:cNvSpPr>
          <p:nvPr>
            <p:ph type="body" idx="1"/>
          </p:nvPr>
        </p:nvSpPr>
        <p:spPr>
          <a:xfrm>
            <a:off x="311700" y="1152475"/>
            <a:ext cx="8235600" cy="94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Arimax: Wanted to use predictor variables with ARMA factors.</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58" name="Google Shape;258;p38"/>
          <p:cNvPicPr preferRelativeResize="0"/>
          <p:nvPr/>
        </p:nvPicPr>
        <p:blipFill>
          <a:blip r:embed="rId3">
            <a:alphaModFix/>
          </a:blip>
          <a:stretch>
            <a:fillRect/>
          </a:stretch>
        </p:blipFill>
        <p:spPr>
          <a:xfrm>
            <a:off x="152400" y="2250775"/>
            <a:ext cx="8833424" cy="1132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Average"/>
                <a:ea typeface="Average"/>
                <a:cs typeface="Average"/>
                <a:sym typeface="Average"/>
              </a:rPr>
              <a:t>Resulted in a narrower confidence ResulteResultinterval:</a:t>
            </a:r>
            <a:endParaRPr sz="1800">
              <a:solidFill>
                <a:schemeClr val="lt1"/>
              </a:solidFill>
              <a:latin typeface="Average"/>
              <a:ea typeface="Average"/>
              <a:cs typeface="Average"/>
              <a:sym typeface="Average"/>
            </a:endParaRPr>
          </a:p>
        </p:txBody>
      </p:sp>
      <p:sp>
        <p:nvSpPr>
          <p:cNvPr id="264" name="Google Shape;26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Analysis: Arimax-Residual</a:t>
            </a:r>
            <a:endParaRPr/>
          </a:p>
        </p:txBody>
      </p:sp>
      <p:sp>
        <p:nvSpPr>
          <p:cNvPr id="265" name="Google Shape;265;p39"/>
          <p:cNvSpPr txBox="1">
            <a:spLocks noGrp="1"/>
          </p:cNvSpPr>
          <p:nvPr>
            <p:ph type="body" idx="1"/>
          </p:nvPr>
        </p:nvSpPr>
        <p:spPr>
          <a:xfrm>
            <a:off x="311700" y="1152475"/>
            <a:ext cx="2218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Residuals:</a:t>
            </a:r>
            <a:endParaRPr/>
          </a:p>
          <a:p>
            <a:pPr marL="457200" lvl="0" indent="-317500" algn="l" rtl="0">
              <a:spcBef>
                <a:spcPts val="1600"/>
              </a:spcBef>
              <a:spcAft>
                <a:spcPts val="0"/>
              </a:spcAft>
              <a:buSzPts val="1400"/>
              <a:buChar char="●"/>
            </a:pPr>
            <a:r>
              <a:rPr lang="en"/>
              <a:t>White noise</a:t>
            </a:r>
            <a:endParaRPr/>
          </a:p>
          <a:p>
            <a:pPr marL="457200" lvl="0" indent="-317500" algn="l" rtl="0">
              <a:spcBef>
                <a:spcPts val="0"/>
              </a:spcBef>
              <a:spcAft>
                <a:spcPts val="0"/>
              </a:spcAft>
              <a:buSzPts val="1400"/>
              <a:buChar char="●"/>
            </a:pPr>
            <a:r>
              <a:rPr lang="en"/>
              <a:t>Nice distribution</a:t>
            </a:r>
            <a:endParaRPr/>
          </a:p>
          <a:p>
            <a:pPr marL="457200" lvl="0" indent="-317500" algn="l" rtl="0">
              <a:spcBef>
                <a:spcPts val="0"/>
              </a:spcBef>
              <a:spcAft>
                <a:spcPts val="0"/>
              </a:spcAft>
              <a:buSzPts val="1400"/>
              <a:buChar char="●"/>
            </a:pPr>
            <a:r>
              <a:rPr lang="en"/>
              <a:t>ACF is good</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66" name="Google Shape;266;p39"/>
          <p:cNvPicPr preferRelativeResize="0"/>
          <p:nvPr/>
        </p:nvPicPr>
        <p:blipFill>
          <a:blip r:embed="rId3">
            <a:alphaModFix/>
          </a:blip>
          <a:stretch>
            <a:fillRect/>
          </a:stretch>
        </p:blipFill>
        <p:spPr>
          <a:xfrm>
            <a:off x="2830925" y="1277275"/>
            <a:ext cx="5839201" cy="34741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a:solidFill>
                  <a:schemeClr val="lt1"/>
                </a:solidFill>
                <a:latin typeface="Average"/>
                <a:ea typeface="Average"/>
                <a:cs typeface="Average"/>
                <a:sym typeface="Average"/>
              </a:rPr>
              <a:t>Resulted in a narrower confidence ResulteResultinterval:</a:t>
            </a:r>
            <a:endParaRPr sz="1800">
              <a:solidFill>
                <a:schemeClr val="lt1"/>
              </a:solidFill>
              <a:latin typeface="Average"/>
              <a:ea typeface="Average"/>
              <a:cs typeface="Average"/>
              <a:sym typeface="Average"/>
            </a:endParaRPr>
          </a:p>
        </p:txBody>
      </p:sp>
      <p:sp>
        <p:nvSpPr>
          <p:cNvPr id="272" name="Google Shape;272;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Analysis: Arimax-Forecast</a:t>
            </a:r>
            <a:endParaRPr/>
          </a:p>
        </p:txBody>
      </p:sp>
      <p:pic>
        <p:nvPicPr>
          <p:cNvPr id="273" name="Google Shape;273;p40"/>
          <p:cNvPicPr preferRelativeResize="0"/>
          <p:nvPr/>
        </p:nvPicPr>
        <p:blipFill>
          <a:blip r:embed="rId3">
            <a:alphaModFix/>
          </a:blip>
          <a:stretch>
            <a:fillRect/>
          </a:stretch>
        </p:blipFill>
        <p:spPr>
          <a:xfrm>
            <a:off x="4767150" y="2571749"/>
            <a:ext cx="4260300" cy="2505750"/>
          </a:xfrm>
          <a:prstGeom prst="rect">
            <a:avLst/>
          </a:prstGeom>
          <a:noFill/>
          <a:ln>
            <a:noFill/>
          </a:ln>
        </p:spPr>
      </p:pic>
      <p:pic>
        <p:nvPicPr>
          <p:cNvPr id="274" name="Google Shape;274;p40"/>
          <p:cNvPicPr preferRelativeResize="0"/>
          <p:nvPr/>
        </p:nvPicPr>
        <p:blipFill>
          <a:blip r:embed="rId4">
            <a:alphaModFix/>
          </a:blip>
          <a:stretch>
            <a:fillRect/>
          </a:stretch>
        </p:blipFill>
        <p:spPr>
          <a:xfrm>
            <a:off x="0" y="1161300"/>
            <a:ext cx="4767150" cy="2800775"/>
          </a:xfrm>
          <a:prstGeom prst="rect">
            <a:avLst/>
          </a:prstGeom>
          <a:noFill/>
          <a:ln>
            <a:noFill/>
          </a:ln>
        </p:spPr>
      </p:pic>
      <p:sp>
        <p:nvSpPr>
          <p:cNvPr id="275" name="Google Shape;275;p40"/>
          <p:cNvSpPr txBox="1">
            <a:spLocks noGrp="1"/>
          </p:cNvSpPr>
          <p:nvPr>
            <p:ph type="body" idx="1"/>
          </p:nvPr>
        </p:nvSpPr>
        <p:spPr>
          <a:xfrm>
            <a:off x="5525400" y="1335588"/>
            <a:ext cx="2743800" cy="918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Narrower confidence intervals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Regression Analysis: Summary</a:t>
            </a:r>
            <a:endParaRPr/>
          </a:p>
        </p:txBody>
      </p:sp>
      <p:sp>
        <p:nvSpPr>
          <p:cNvPr id="281" name="Google Shape;281;p4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What Worked: </a:t>
            </a:r>
            <a:endParaRPr sz="2100" b="1">
              <a:solidFill>
                <a:schemeClr val="dk1"/>
              </a:solidFill>
            </a:endParaRPr>
          </a:p>
          <a:p>
            <a:pPr marL="0" lvl="0" indent="0" algn="l" rtl="0">
              <a:spcBef>
                <a:spcPts val="1600"/>
              </a:spcBef>
              <a:spcAft>
                <a:spcPts val="0"/>
              </a:spcAft>
              <a:buNone/>
            </a:pPr>
            <a:r>
              <a:rPr lang="en" sz="1600">
                <a:solidFill>
                  <a:schemeClr val="dk1"/>
                </a:solidFill>
              </a:rPr>
              <a:t>Model:</a:t>
            </a:r>
            <a:endParaRPr sz="1600">
              <a:solidFill>
                <a:schemeClr val="dk1"/>
              </a:solidFill>
            </a:endParaRPr>
          </a:p>
          <a:p>
            <a:pPr marL="457200" lvl="0" indent="-330200" algn="l" rtl="0">
              <a:spcBef>
                <a:spcPts val="1600"/>
              </a:spcBef>
              <a:spcAft>
                <a:spcPts val="0"/>
              </a:spcAft>
              <a:buSzPts val="1600"/>
              <a:buChar char="●"/>
            </a:pPr>
            <a:r>
              <a:rPr lang="en" sz="1600" b="1"/>
              <a:t>Arimax</a:t>
            </a:r>
            <a:r>
              <a:rPr lang="en" sz="1600"/>
              <a:t> </a:t>
            </a:r>
            <a:endParaRPr sz="1600"/>
          </a:p>
          <a:p>
            <a:pPr marL="0" lvl="0" indent="0" algn="l" rtl="0">
              <a:spcBef>
                <a:spcPts val="1600"/>
              </a:spcBef>
              <a:spcAft>
                <a:spcPts val="0"/>
              </a:spcAft>
              <a:buNone/>
            </a:pPr>
            <a:endParaRPr sz="1600"/>
          </a:p>
          <a:p>
            <a:pPr marL="0" lvl="0" indent="0" algn="l" rtl="0">
              <a:spcBef>
                <a:spcPts val="1600"/>
              </a:spcBef>
              <a:spcAft>
                <a:spcPts val="0"/>
              </a:spcAft>
              <a:buNone/>
            </a:pPr>
            <a:r>
              <a:rPr lang="en" sz="1600" b="1"/>
              <a:t>The Data:</a:t>
            </a:r>
            <a:endParaRPr sz="1600" b="1"/>
          </a:p>
          <a:p>
            <a:pPr marL="457200" lvl="0" indent="-330200" algn="l" rtl="0">
              <a:spcBef>
                <a:spcPts val="0"/>
              </a:spcBef>
              <a:spcAft>
                <a:spcPts val="0"/>
              </a:spcAft>
              <a:buSzPts val="1600"/>
              <a:buChar char="●"/>
            </a:pPr>
            <a:r>
              <a:rPr lang="en" sz="1600"/>
              <a:t>There were lots of interesting data sets to work with.</a:t>
            </a:r>
            <a:endParaRPr sz="1600"/>
          </a:p>
        </p:txBody>
      </p:sp>
      <p:sp>
        <p:nvSpPr>
          <p:cNvPr id="282" name="Google Shape;282;p41"/>
          <p:cNvSpPr txBox="1">
            <a:spLocks noGrp="1"/>
          </p:cNvSpPr>
          <p:nvPr>
            <p:ph type="body" idx="2"/>
          </p:nvPr>
        </p:nvSpPr>
        <p:spPr>
          <a:xfrm>
            <a:off x="4644374"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chemeClr val="dk1"/>
                </a:solidFill>
              </a:rPr>
              <a:t>What Didn’t:</a:t>
            </a:r>
            <a:endParaRPr sz="2100" b="1">
              <a:solidFill>
                <a:schemeClr val="dk1"/>
              </a:solidFill>
            </a:endParaRPr>
          </a:p>
          <a:p>
            <a:pPr marL="0" lvl="0" indent="0" algn="l" rtl="0">
              <a:spcBef>
                <a:spcPts val="1600"/>
              </a:spcBef>
              <a:spcAft>
                <a:spcPts val="0"/>
              </a:spcAft>
              <a:buNone/>
            </a:pPr>
            <a:r>
              <a:rPr lang="en" sz="1600">
                <a:solidFill>
                  <a:schemeClr val="dk1"/>
                </a:solidFill>
              </a:rPr>
              <a:t>Models:</a:t>
            </a:r>
            <a:endParaRPr sz="1600">
              <a:solidFill>
                <a:schemeClr val="dk1"/>
              </a:solidFill>
            </a:endParaRPr>
          </a:p>
          <a:p>
            <a:pPr marL="457200" lvl="0" indent="-330200" algn="l" rtl="0">
              <a:spcBef>
                <a:spcPts val="1600"/>
              </a:spcBef>
              <a:spcAft>
                <a:spcPts val="0"/>
              </a:spcAft>
              <a:buSzPts val="1600"/>
              <a:buChar char="●"/>
            </a:pPr>
            <a:r>
              <a:rPr lang="en" sz="1600" b="1"/>
              <a:t>TSLM</a:t>
            </a:r>
            <a:endParaRPr sz="1600" b="1"/>
          </a:p>
          <a:p>
            <a:pPr marL="457200" lvl="0" indent="-330200" algn="l" rtl="0">
              <a:spcBef>
                <a:spcPts val="0"/>
              </a:spcBef>
              <a:spcAft>
                <a:spcPts val="0"/>
              </a:spcAft>
              <a:buSzPts val="1600"/>
              <a:buChar char="●"/>
            </a:pPr>
            <a:r>
              <a:rPr lang="en" sz="1600" b="1"/>
              <a:t>Auto Arima with xreg</a:t>
            </a:r>
            <a:endParaRPr sz="1600" b="1"/>
          </a:p>
          <a:p>
            <a:pPr marL="457200" lvl="0" indent="-330200" algn="l" rtl="0">
              <a:spcBef>
                <a:spcPts val="0"/>
              </a:spcBef>
              <a:spcAft>
                <a:spcPts val="0"/>
              </a:spcAft>
              <a:buSzPts val="1600"/>
              <a:buChar char="●"/>
            </a:pPr>
            <a:r>
              <a:rPr lang="en" sz="1600" b="1"/>
              <a:t>Arimax forecasting</a:t>
            </a:r>
            <a:r>
              <a:rPr lang="en" sz="1600"/>
              <a:t>.</a:t>
            </a:r>
            <a:endParaRPr sz="1600"/>
          </a:p>
          <a:p>
            <a:pPr marL="0" lvl="0" indent="0" algn="l" rtl="0">
              <a:spcBef>
                <a:spcPts val="1600"/>
              </a:spcBef>
              <a:spcAft>
                <a:spcPts val="0"/>
              </a:spcAft>
              <a:buNone/>
            </a:pPr>
            <a:r>
              <a:rPr lang="en" sz="1600"/>
              <a:t> </a:t>
            </a:r>
            <a:endParaRPr sz="1600"/>
          </a:p>
          <a:p>
            <a:pPr marL="0" lvl="0" indent="0" algn="l" rtl="0">
              <a:spcBef>
                <a:spcPts val="1600"/>
              </a:spcBef>
              <a:spcAft>
                <a:spcPts val="1600"/>
              </a:spcAft>
              <a:buNone/>
            </a:pP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3" name="Google Shape;73;p15"/>
          <p:cNvPicPr preferRelativeResize="0"/>
          <p:nvPr/>
        </p:nvPicPr>
        <p:blipFill>
          <a:blip r:embed="rId3">
            <a:alphaModFix/>
          </a:blip>
          <a:stretch>
            <a:fillRect/>
          </a:stretch>
        </p:blipFill>
        <p:spPr>
          <a:xfrm>
            <a:off x="255280" y="1017725"/>
            <a:ext cx="3249250" cy="2343649"/>
          </a:xfrm>
          <a:prstGeom prst="rect">
            <a:avLst/>
          </a:prstGeom>
          <a:noFill/>
          <a:ln>
            <a:noFill/>
          </a:ln>
        </p:spPr>
      </p:pic>
      <p:pic>
        <p:nvPicPr>
          <p:cNvPr id="74" name="Google Shape;74;p15"/>
          <p:cNvPicPr preferRelativeResize="0"/>
          <p:nvPr/>
        </p:nvPicPr>
        <p:blipFill>
          <a:blip r:embed="rId4">
            <a:alphaModFix/>
          </a:blip>
          <a:stretch>
            <a:fillRect/>
          </a:stretch>
        </p:blipFill>
        <p:spPr>
          <a:xfrm>
            <a:off x="3573973" y="1229550"/>
            <a:ext cx="5761377" cy="3558026"/>
          </a:xfrm>
          <a:prstGeom prst="rect">
            <a:avLst/>
          </a:prstGeom>
          <a:noFill/>
          <a:ln>
            <a:noFill/>
          </a:ln>
        </p:spPr>
      </p:pic>
      <p:pic>
        <p:nvPicPr>
          <p:cNvPr id="75" name="Google Shape;75;p15"/>
          <p:cNvPicPr preferRelativeResize="0"/>
          <p:nvPr/>
        </p:nvPicPr>
        <p:blipFill>
          <a:blip r:embed="rId5">
            <a:alphaModFix/>
          </a:blip>
          <a:stretch>
            <a:fillRect/>
          </a:stretch>
        </p:blipFill>
        <p:spPr>
          <a:xfrm>
            <a:off x="49525" y="3361377"/>
            <a:ext cx="6220823" cy="1149975"/>
          </a:xfrm>
          <a:prstGeom prst="rect">
            <a:avLst/>
          </a:prstGeom>
          <a:noFill/>
          <a:ln>
            <a:noFill/>
          </a:ln>
        </p:spPr>
      </p:pic>
      <p:pic>
        <p:nvPicPr>
          <p:cNvPr id="76" name="Google Shape;76;p15"/>
          <p:cNvPicPr preferRelativeResize="0"/>
          <p:nvPr/>
        </p:nvPicPr>
        <p:blipFill>
          <a:blip r:embed="rId6">
            <a:alphaModFix/>
          </a:blip>
          <a:stretch>
            <a:fillRect/>
          </a:stretch>
        </p:blipFill>
        <p:spPr>
          <a:xfrm>
            <a:off x="4347251" y="1489163"/>
            <a:ext cx="4214824" cy="2165175"/>
          </a:xfrm>
          <a:prstGeom prst="rect">
            <a:avLst/>
          </a:prstGeom>
          <a:noFill/>
          <a:ln>
            <a:noFill/>
          </a:ln>
        </p:spPr>
      </p:pic>
      <p:pic>
        <p:nvPicPr>
          <p:cNvPr id="77" name="Google Shape;77;p15"/>
          <p:cNvPicPr preferRelativeResize="0"/>
          <p:nvPr/>
        </p:nvPicPr>
        <p:blipFill>
          <a:blip r:embed="rId7">
            <a:alphaModFix/>
          </a:blip>
          <a:stretch>
            <a:fillRect/>
          </a:stretch>
        </p:blipFill>
        <p:spPr>
          <a:xfrm>
            <a:off x="402700" y="406575"/>
            <a:ext cx="4824301" cy="1106224"/>
          </a:xfrm>
          <a:prstGeom prst="rect">
            <a:avLst/>
          </a:prstGeom>
          <a:noFill/>
          <a:ln>
            <a:noFill/>
          </a:ln>
        </p:spPr>
      </p:pic>
      <p:pic>
        <p:nvPicPr>
          <p:cNvPr id="78" name="Google Shape;78;p15"/>
          <p:cNvPicPr preferRelativeResize="0"/>
          <p:nvPr/>
        </p:nvPicPr>
        <p:blipFill>
          <a:blip r:embed="rId8">
            <a:alphaModFix/>
          </a:blip>
          <a:stretch>
            <a:fillRect/>
          </a:stretch>
        </p:blipFill>
        <p:spPr>
          <a:xfrm>
            <a:off x="4879875" y="445027"/>
            <a:ext cx="3714673" cy="852525"/>
          </a:xfrm>
          <a:prstGeom prst="rect">
            <a:avLst/>
          </a:prstGeom>
          <a:noFill/>
          <a:ln>
            <a:noFill/>
          </a:ln>
        </p:spPr>
      </p:pic>
      <p:pic>
        <p:nvPicPr>
          <p:cNvPr id="79" name="Google Shape;79;p15"/>
          <p:cNvPicPr preferRelativeResize="0"/>
          <p:nvPr/>
        </p:nvPicPr>
        <p:blipFill>
          <a:blip r:embed="rId9">
            <a:alphaModFix/>
          </a:blip>
          <a:stretch>
            <a:fillRect/>
          </a:stretch>
        </p:blipFill>
        <p:spPr>
          <a:xfrm>
            <a:off x="4128062" y="3190162"/>
            <a:ext cx="5218298" cy="185533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2"/>
          <p:cNvSpPr txBox="1">
            <a:spLocks noGrp="1"/>
          </p:cNvSpPr>
          <p:nvPr>
            <p:ph type="title"/>
          </p:nvPr>
        </p:nvSpPr>
        <p:spPr>
          <a:xfrm>
            <a:off x="490250" y="526350"/>
            <a:ext cx="55365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a:t>Conclusion:</a:t>
            </a:r>
            <a:endParaRPr sz="4200" b="1"/>
          </a:p>
          <a:p>
            <a:pPr marL="457200" lvl="0" indent="-495300" algn="l" rtl="0">
              <a:spcBef>
                <a:spcPts val="0"/>
              </a:spcBef>
              <a:spcAft>
                <a:spcPts val="0"/>
              </a:spcAft>
              <a:buSzPts val="4200"/>
              <a:buChar char="●"/>
            </a:pPr>
            <a:r>
              <a:rPr lang="en" sz="4200"/>
              <a:t>Difficult to predict</a:t>
            </a:r>
            <a:endParaRPr sz="4200"/>
          </a:p>
          <a:p>
            <a:pPr marL="457200" lvl="0" indent="-495300" algn="l" rtl="0">
              <a:spcBef>
                <a:spcPts val="0"/>
              </a:spcBef>
              <a:spcAft>
                <a:spcPts val="0"/>
              </a:spcAft>
              <a:buSzPts val="4200"/>
              <a:buChar char="●"/>
            </a:pPr>
            <a:r>
              <a:rPr lang="en" sz="4200"/>
              <a:t>Experts also analyze:</a:t>
            </a:r>
            <a:endParaRPr sz="4200"/>
          </a:p>
          <a:p>
            <a:pPr marL="914400" lvl="1" indent="-495300" algn="l" rtl="0">
              <a:spcBef>
                <a:spcPts val="0"/>
              </a:spcBef>
              <a:spcAft>
                <a:spcPts val="0"/>
              </a:spcAft>
              <a:buSzPts val="4200"/>
              <a:buChar char="○"/>
            </a:pPr>
            <a:r>
              <a:rPr lang="en" sz="4200"/>
              <a:t>Global climate patterns </a:t>
            </a:r>
            <a:endParaRPr sz="4200"/>
          </a:p>
          <a:p>
            <a:pPr marL="914400" lvl="1" indent="-495300" algn="l" rtl="0">
              <a:spcBef>
                <a:spcPts val="0"/>
              </a:spcBef>
              <a:spcAft>
                <a:spcPts val="0"/>
              </a:spcAft>
              <a:buSzPts val="4200"/>
              <a:buChar char="○"/>
            </a:pPr>
            <a:r>
              <a:rPr lang="en" sz="4200"/>
              <a:t>Human usage </a:t>
            </a:r>
            <a:endParaRPr sz="4200"/>
          </a:p>
        </p:txBody>
      </p:sp>
      <p:pic>
        <p:nvPicPr>
          <p:cNvPr id="288" name="Google Shape;288;p42"/>
          <p:cNvPicPr preferRelativeResize="0"/>
          <p:nvPr/>
        </p:nvPicPr>
        <p:blipFill>
          <a:blip r:embed="rId3">
            <a:alphaModFix/>
          </a:blip>
          <a:stretch>
            <a:fillRect/>
          </a:stretch>
        </p:blipFill>
        <p:spPr>
          <a:xfrm>
            <a:off x="4457725" y="2829099"/>
            <a:ext cx="4511577" cy="975050"/>
          </a:xfrm>
          <a:prstGeom prst="rect">
            <a:avLst/>
          </a:prstGeom>
          <a:noFill/>
          <a:ln>
            <a:noFill/>
          </a:ln>
        </p:spPr>
      </p:pic>
      <p:pic>
        <p:nvPicPr>
          <p:cNvPr id="289" name="Google Shape;289;p42"/>
          <p:cNvPicPr preferRelativeResize="0"/>
          <p:nvPr/>
        </p:nvPicPr>
        <p:blipFill>
          <a:blip r:embed="rId4">
            <a:alphaModFix/>
          </a:blip>
          <a:stretch>
            <a:fillRect/>
          </a:stretch>
        </p:blipFill>
        <p:spPr>
          <a:xfrm>
            <a:off x="5907975" y="175550"/>
            <a:ext cx="3116403" cy="1948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3"/>
          <p:cNvSpPr txBox="1">
            <a:spLocks noGrp="1"/>
          </p:cNvSpPr>
          <p:nvPr>
            <p:ph type="title"/>
          </p:nvPr>
        </p:nvSpPr>
        <p:spPr>
          <a:xfrm>
            <a:off x="490250" y="526350"/>
            <a:ext cx="80718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200" b="1"/>
              <a:t>Next Steps:</a:t>
            </a:r>
            <a:endParaRPr sz="4200" b="1"/>
          </a:p>
          <a:p>
            <a:pPr marL="457200" lvl="0" indent="-495300" algn="l" rtl="0">
              <a:spcBef>
                <a:spcPts val="0"/>
              </a:spcBef>
              <a:spcAft>
                <a:spcPts val="0"/>
              </a:spcAft>
              <a:buSzPts val="4200"/>
              <a:buChar char="●"/>
            </a:pPr>
            <a:r>
              <a:rPr lang="en" sz="4200"/>
              <a:t>Depave the drive?</a:t>
            </a:r>
            <a:endParaRPr sz="4200"/>
          </a:p>
          <a:p>
            <a:pPr marL="457200" lvl="0" indent="-495300" algn="l" rtl="0">
              <a:spcBef>
                <a:spcPts val="0"/>
              </a:spcBef>
              <a:spcAft>
                <a:spcPts val="0"/>
              </a:spcAft>
              <a:buSzPts val="4200"/>
              <a:buChar char="●"/>
            </a:pPr>
            <a:r>
              <a:rPr lang="en" sz="4200"/>
              <a:t>Consider Neural Networks for More analysis</a:t>
            </a:r>
            <a:endParaRPr sz="4200"/>
          </a:p>
        </p:txBody>
      </p:sp>
      <p:pic>
        <p:nvPicPr>
          <p:cNvPr id="295" name="Google Shape;295;p43"/>
          <p:cNvPicPr preferRelativeResize="0"/>
          <p:nvPr/>
        </p:nvPicPr>
        <p:blipFill>
          <a:blip r:embed="rId3">
            <a:alphaModFix/>
          </a:blip>
          <a:stretch>
            <a:fillRect/>
          </a:stretch>
        </p:blipFill>
        <p:spPr>
          <a:xfrm>
            <a:off x="5466200" y="448950"/>
            <a:ext cx="2121850" cy="184964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Members</a:t>
            </a:r>
            <a:endParaRPr/>
          </a:p>
        </p:txBody>
      </p:sp>
      <p:grpSp>
        <p:nvGrpSpPr>
          <p:cNvPr id="85" name="Google Shape;85;p16"/>
          <p:cNvGrpSpPr/>
          <p:nvPr/>
        </p:nvGrpSpPr>
        <p:grpSpPr>
          <a:xfrm>
            <a:off x="431925" y="1304875"/>
            <a:ext cx="2628925" cy="3416400"/>
            <a:chOff x="431925" y="1304875"/>
            <a:chExt cx="2628925" cy="3416400"/>
          </a:xfrm>
        </p:grpSpPr>
        <p:sp>
          <p:nvSpPr>
            <p:cNvPr id="86" name="Google Shape;86;p16"/>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16"/>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Nazarat Hossain</a:t>
            </a:r>
            <a:endParaRPr>
              <a:solidFill>
                <a:schemeClr val="lt1"/>
              </a:solidFill>
            </a:endParaRPr>
          </a:p>
          <a:p>
            <a:pPr marL="0" lvl="0" indent="0" algn="l" rtl="0">
              <a:spcBef>
                <a:spcPts val="0"/>
              </a:spcBef>
              <a:spcAft>
                <a:spcPts val="0"/>
              </a:spcAft>
              <a:buNone/>
            </a:pPr>
            <a:r>
              <a:rPr lang="en">
                <a:solidFill>
                  <a:schemeClr val="lt1"/>
                </a:solidFill>
              </a:rPr>
              <a:t>nazarat hossain</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89" name="Google Shape;89;p16"/>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Regression/VARS Modeler</a:t>
            </a:r>
            <a:endParaRPr sz="1600"/>
          </a:p>
          <a:p>
            <a:pPr marL="457200" lvl="0" indent="-330200" algn="l" rtl="0">
              <a:spcBef>
                <a:spcPts val="0"/>
              </a:spcBef>
              <a:spcAft>
                <a:spcPts val="0"/>
              </a:spcAft>
              <a:buSzPts val="1600"/>
              <a:buChar char="●"/>
            </a:pPr>
            <a:r>
              <a:rPr lang="en" sz="1600"/>
              <a:t>Code Editor</a:t>
            </a:r>
            <a:endParaRPr sz="1600"/>
          </a:p>
        </p:txBody>
      </p:sp>
      <p:grpSp>
        <p:nvGrpSpPr>
          <p:cNvPr id="90" name="Google Shape;90;p16"/>
          <p:cNvGrpSpPr/>
          <p:nvPr/>
        </p:nvGrpSpPr>
        <p:grpSpPr>
          <a:xfrm>
            <a:off x="3320450" y="1304875"/>
            <a:ext cx="2632500" cy="3416400"/>
            <a:chOff x="3320450" y="1304875"/>
            <a:chExt cx="2632500" cy="3416400"/>
          </a:xfrm>
        </p:grpSpPr>
        <p:sp>
          <p:nvSpPr>
            <p:cNvPr id="91" name="Google Shape;91;p16"/>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6"/>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Nikhil Chaturvedi</a:t>
            </a:r>
            <a:endParaRPr>
              <a:solidFill>
                <a:schemeClr val="lt1"/>
              </a:solidFill>
            </a:endParaRPr>
          </a:p>
        </p:txBody>
      </p:sp>
      <p:sp>
        <p:nvSpPr>
          <p:cNvPr id="94" name="Google Shape;94;p16"/>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Holt-Winters/TBATSModeler</a:t>
            </a:r>
            <a:endParaRPr sz="1600"/>
          </a:p>
          <a:p>
            <a:pPr marL="457200" lvl="0" indent="-330200" algn="l" rtl="0">
              <a:spcBef>
                <a:spcPts val="0"/>
              </a:spcBef>
              <a:spcAft>
                <a:spcPts val="0"/>
              </a:spcAft>
              <a:buSzPts val="1600"/>
              <a:buChar char="●"/>
            </a:pPr>
            <a:r>
              <a:rPr lang="en" sz="1600"/>
              <a:t>Code Compiler</a:t>
            </a:r>
            <a:endParaRPr sz="1600"/>
          </a:p>
        </p:txBody>
      </p:sp>
      <p:grpSp>
        <p:nvGrpSpPr>
          <p:cNvPr id="95" name="Google Shape;95;p16"/>
          <p:cNvGrpSpPr/>
          <p:nvPr/>
        </p:nvGrpSpPr>
        <p:grpSpPr>
          <a:xfrm>
            <a:off x="6212550" y="1304875"/>
            <a:ext cx="2632500" cy="3416400"/>
            <a:chOff x="6212550" y="1304875"/>
            <a:chExt cx="2632500" cy="3416400"/>
          </a:xfrm>
        </p:grpSpPr>
        <p:sp>
          <p:nvSpPr>
            <p:cNvPr id="96" name="Google Shape;96;p16"/>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6"/>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Carmin Ballou</a:t>
            </a:r>
            <a:endParaRPr>
              <a:solidFill>
                <a:schemeClr val="lt1"/>
              </a:solidFill>
            </a:endParaRPr>
          </a:p>
        </p:txBody>
      </p:sp>
      <p:sp>
        <p:nvSpPr>
          <p:cNvPr id="99" name="Google Shape;99;p16"/>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ARIMA/Arfima Modeler</a:t>
            </a:r>
            <a:endParaRPr sz="1600"/>
          </a:p>
          <a:p>
            <a:pPr marL="457200" lvl="0" indent="-330200" algn="l" rtl="0">
              <a:spcBef>
                <a:spcPts val="0"/>
              </a:spcBef>
              <a:spcAft>
                <a:spcPts val="0"/>
              </a:spcAft>
              <a:buSzPts val="1600"/>
              <a:buChar char="●"/>
            </a:pPr>
            <a:r>
              <a:rPr lang="en" sz="1600"/>
              <a:t>Presentation Prep</a:t>
            </a:r>
            <a:endParaRPr sz="1600"/>
          </a:p>
          <a:p>
            <a:pPr marL="0" lvl="0" indent="0" algn="l" rtl="0">
              <a:spcBef>
                <a:spcPts val="1600"/>
              </a:spcBef>
              <a:spcAft>
                <a:spcPts val="1600"/>
              </a:spcAft>
              <a:buNone/>
            </a:pP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
              <a:t>Lake Michigan-Huron Water Levels</a:t>
            </a:r>
            <a:endParaRPr/>
          </a:p>
          <a:p>
            <a:pPr marL="914400" lvl="1" indent="-317500" algn="l" rtl="0">
              <a:spcBef>
                <a:spcPts val="0"/>
              </a:spcBef>
              <a:spcAft>
                <a:spcPts val="0"/>
              </a:spcAft>
              <a:buSzPts val="1400"/>
              <a:buChar char="○"/>
            </a:pPr>
            <a:r>
              <a:rPr lang="en"/>
              <a:t>Collected by National Oceanic and Atmospheric Administration (NOAA) monthly since 1918.</a:t>
            </a:r>
            <a:endParaRPr/>
          </a:p>
          <a:p>
            <a:pPr marL="457200" lvl="0" indent="-342900" algn="l" rtl="0">
              <a:spcBef>
                <a:spcPts val="0"/>
              </a:spcBef>
              <a:spcAft>
                <a:spcPts val="0"/>
              </a:spcAft>
              <a:buSzPts val="1800"/>
              <a:buChar char="●"/>
            </a:pPr>
            <a:r>
              <a:rPr lang="en"/>
              <a:t>Regression (Local):</a:t>
            </a:r>
            <a:endParaRPr/>
          </a:p>
          <a:p>
            <a:pPr marL="914400" lvl="1" indent="-317500" algn="l" rtl="0">
              <a:spcBef>
                <a:spcPts val="0"/>
              </a:spcBef>
              <a:spcAft>
                <a:spcPts val="0"/>
              </a:spcAft>
              <a:buSzPts val="1400"/>
              <a:buChar char="○"/>
            </a:pPr>
            <a:r>
              <a:rPr lang="en"/>
              <a:t>Overlake Precipitation (NOAA)</a:t>
            </a:r>
            <a:endParaRPr/>
          </a:p>
          <a:p>
            <a:pPr marL="914400" lvl="1" indent="-317500" algn="l" rtl="0">
              <a:spcBef>
                <a:spcPts val="0"/>
              </a:spcBef>
              <a:spcAft>
                <a:spcPts val="0"/>
              </a:spcAft>
              <a:buSzPts val="1400"/>
              <a:buChar char="○"/>
            </a:pPr>
            <a:r>
              <a:rPr lang="en"/>
              <a:t>Overland Precipitation (NOAA)</a:t>
            </a:r>
            <a:endParaRPr/>
          </a:p>
          <a:p>
            <a:pPr marL="914400" lvl="1" indent="-317500" algn="l" rtl="0">
              <a:spcBef>
                <a:spcPts val="0"/>
              </a:spcBef>
              <a:spcAft>
                <a:spcPts val="0"/>
              </a:spcAft>
              <a:buSzPts val="1400"/>
              <a:buChar char="○"/>
            </a:pPr>
            <a:r>
              <a:rPr lang="en"/>
              <a:t>Surface Air Temperature (NOAA)</a:t>
            </a:r>
            <a:endParaRPr/>
          </a:p>
          <a:p>
            <a:pPr marL="914400" lvl="1" indent="-317500" algn="l" rtl="0">
              <a:spcBef>
                <a:spcPts val="0"/>
              </a:spcBef>
              <a:spcAft>
                <a:spcPts val="0"/>
              </a:spcAft>
              <a:buSzPts val="1400"/>
              <a:buChar char="○"/>
            </a:pPr>
            <a:r>
              <a:rPr lang="en"/>
              <a:t>Overland Temperature (NOAA)</a:t>
            </a:r>
            <a:endParaRPr/>
          </a:p>
          <a:p>
            <a:pPr marL="457200" lvl="0" indent="-342900" algn="l" rtl="0">
              <a:spcBef>
                <a:spcPts val="0"/>
              </a:spcBef>
              <a:spcAft>
                <a:spcPts val="0"/>
              </a:spcAft>
              <a:buSzPts val="1800"/>
              <a:buChar char="●"/>
            </a:pPr>
            <a:r>
              <a:rPr lang="en"/>
              <a:t>Regression (Global):</a:t>
            </a:r>
            <a:endParaRPr/>
          </a:p>
          <a:p>
            <a:pPr marL="914400" lvl="1" indent="-317500" algn="l" rtl="0">
              <a:spcBef>
                <a:spcPts val="0"/>
              </a:spcBef>
              <a:spcAft>
                <a:spcPts val="0"/>
              </a:spcAft>
              <a:buSzPts val="1400"/>
              <a:buChar char="○"/>
            </a:pPr>
            <a:r>
              <a:rPr lang="en"/>
              <a:t>Land/Ocean Temperature (NASA)</a:t>
            </a:r>
            <a:endParaRPr/>
          </a:p>
          <a:p>
            <a:pPr marL="914400" lvl="1" indent="-317500" algn="l" rtl="0">
              <a:spcBef>
                <a:spcPts val="0"/>
              </a:spcBef>
              <a:spcAft>
                <a:spcPts val="0"/>
              </a:spcAft>
              <a:buSzPts val="1400"/>
              <a:buChar char="○"/>
            </a:pPr>
            <a:r>
              <a:rPr lang="en"/>
              <a:t>Sea Level Rise (EPA)</a:t>
            </a:r>
            <a:endParaRPr/>
          </a:p>
          <a:p>
            <a:pPr marL="457200" lvl="0" indent="-342900" algn="l" rtl="0">
              <a:spcBef>
                <a:spcPts val="0"/>
              </a:spcBef>
              <a:spcAft>
                <a:spcPts val="0"/>
              </a:spcAft>
              <a:buSzPts val="1800"/>
              <a:buChar char="●"/>
            </a:pPr>
            <a:r>
              <a:rPr lang="en"/>
              <a:t>Data Format:</a:t>
            </a:r>
            <a:endParaRPr/>
          </a:p>
          <a:p>
            <a:pPr marL="914400" lvl="1" indent="-317500" algn="l" rtl="0">
              <a:spcBef>
                <a:spcPts val="0"/>
              </a:spcBef>
              <a:spcAft>
                <a:spcPts val="0"/>
              </a:spcAft>
              <a:buSzPts val="1400"/>
              <a:buChar char="○"/>
            </a:pPr>
            <a:r>
              <a:rPr lang="en"/>
              <a:t>Different data ranges presented challenges: data was presented as daily, monthly or hourly.</a:t>
            </a:r>
            <a:endParaRPr/>
          </a:p>
        </p:txBody>
      </p:sp>
      <p:sp>
        <p:nvSpPr>
          <p:cNvPr id="105" name="Google Shape;105;p17"/>
          <p:cNvSpPr txBox="1">
            <a:spLocks noGrp="1"/>
          </p:cNvSpPr>
          <p:nvPr>
            <p:ph type="title"/>
          </p:nvPr>
        </p:nvSpPr>
        <p:spPr>
          <a:xfrm>
            <a:off x="265500" y="1081400"/>
            <a:ext cx="4045200" cy="17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106" name="Google Shape;106;p17"/>
          <p:cNvSpPr txBox="1">
            <a:spLocks noGrp="1"/>
          </p:cNvSpPr>
          <p:nvPr>
            <p:ph type="subTitle" idx="1"/>
          </p:nvPr>
        </p:nvSpPr>
        <p:spPr>
          <a:xfrm>
            <a:off x="265500" y="2845201"/>
            <a:ext cx="4045200" cy="134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  </a:t>
            </a:r>
            <a:endParaRPr/>
          </a:p>
        </p:txBody>
      </p:sp>
      <p:sp>
        <p:nvSpPr>
          <p:cNvPr id="107" name="Google Shape;107;p17"/>
          <p:cNvSpPr txBox="1"/>
          <p:nvPr/>
        </p:nvSpPr>
        <p:spPr>
          <a:xfrm>
            <a:off x="265500" y="673300"/>
            <a:ext cx="4045200" cy="133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Lake Michigan Water Levels: 1918-2019</a:t>
            </a:r>
            <a:endParaRPr/>
          </a:p>
        </p:txBody>
      </p:sp>
      <p:sp>
        <p:nvSpPr>
          <p:cNvPr id="113" name="Google Shape;11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pic>
        <p:nvPicPr>
          <p:cNvPr id="114" name="Google Shape;114;p18"/>
          <p:cNvPicPr preferRelativeResize="0"/>
          <p:nvPr/>
        </p:nvPicPr>
        <p:blipFill>
          <a:blip r:embed="rId3">
            <a:alphaModFix/>
          </a:blip>
          <a:stretch>
            <a:fillRect/>
          </a:stretch>
        </p:blipFill>
        <p:spPr>
          <a:xfrm>
            <a:off x="805438" y="1208650"/>
            <a:ext cx="7706886" cy="3528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Seasonality Patterns: 2008-2019</a:t>
            </a:r>
            <a:endParaRPr/>
          </a:p>
          <a:p>
            <a:pPr marL="0" lvl="0" indent="0" algn="l" rtl="0">
              <a:spcBef>
                <a:spcPts val="0"/>
              </a:spcBef>
              <a:spcAft>
                <a:spcPts val="0"/>
              </a:spcAft>
              <a:buNone/>
            </a:pPr>
            <a:endParaRPr/>
          </a:p>
        </p:txBody>
      </p:sp>
      <p:sp>
        <p:nvSpPr>
          <p:cNvPr id="120" name="Google Shape;12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a:t>
            </a:r>
            <a:endParaRPr/>
          </a:p>
        </p:txBody>
      </p:sp>
      <p:pic>
        <p:nvPicPr>
          <p:cNvPr id="121" name="Google Shape;121;p19"/>
          <p:cNvPicPr preferRelativeResize="0"/>
          <p:nvPr/>
        </p:nvPicPr>
        <p:blipFill>
          <a:blip r:embed="rId3">
            <a:alphaModFix/>
          </a:blip>
          <a:stretch>
            <a:fillRect/>
          </a:stretch>
        </p:blipFill>
        <p:spPr>
          <a:xfrm>
            <a:off x="1479825" y="1272450"/>
            <a:ext cx="6026248" cy="3651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Arima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body" idx="2"/>
          </p:nvPr>
        </p:nvSpPr>
        <p:spPr>
          <a:xfrm>
            <a:off x="4901700" y="279825"/>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a:t>Increasing Variance Made Box Cox Appropriate: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
              <a:t>White Noise with Lambda performed better than auto.arima, but didn’t capture seasonality.</a:t>
            </a:r>
            <a:endParaRPr/>
          </a:p>
          <a:p>
            <a:pPr marL="457200" lvl="0" indent="-342900" algn="l" rtl="0">
              <a:spcBef>
                <a:spcPts val="0"/>
              </a:spcBef>
              <a:spcAft>
                <a:spcPts val="0"/>
              </a:spcAft>
              <a:buSzPts val="1800"/>
              <a:buChar char="●"/>
            </a:pPr>
            <a:r>
              <a:rPr lang="en"/>
              <a:t>Seasonal random trend was the best model with -log (0,1,0; (0,1,0)</a:t>
            </a:r>
            <a:endParaRPr/>
          </a:p>
        </p:txBody>
      </p:sp>
      <p:pic>
        <p:nvPicPr>
          <p:cNvPr id="132" name="Google Shape;132;p21"/>
          <p:cNvPicPr preferRelativeResize="0"/>
          <p:nvPr/>
        </p:nvPicPr>
        <p:blipFill rotWithShape="1">
          <a:blip r:embed="rId3">
            <a:alphaModFix/>
          </a:blip>
          <a:srcRect b="19685"/>
          <a:stretch/>
        </p:blipFill>
        <p:spPr>
          <a:xfrm>
            <a:off x="5389300" y="1058725"/>
            <a:ext cx="2974325" cy="501350"/>
          </a:xfrm>
          <a:prstGeom prst="rect">
            <a:avLst/>
          </a:prstGeom>
          <a:noFill/>
          <a:ln>
            <a:noFill/>
          </a:ln>
        </p:spPr>
      </p:pic>
      <p:sp>
        <p:nvSpPr>
          <p:cNvPr id="133" name="Google Shape;133;p21"/>
          <p:cNvSpPr txBox="1">
            <a:spLocks noGrp="1"/>
          </p:cNvSpPr>
          <p:nvPr>
            <p:ph type="title"/>
          </p:nvPr>
        </p:nvSpPr>
        <p:spPr>
          <a:xfrm>
            <a:off x="265500" y="17338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Arima</a:t>
            </a:r>
            <a:endParaRPr/>
          </a:p>
        </p:txBody>
      </p:sp>
      <p:pic>
        <p:nvPicPr>
          <p:cNvPr id="134" name="Google Shape;134;p21"/>
          <p:cNvPicPr preferRelativeResize="0"/>
          <p:nvPr/>
        </p:nvPicPr>
        <p:blipFill>
          <a:blip r:embed="rId4">
            <a:alphaModFix/>
          </a:blip>
          <a:stretch>
            <a:fillRect/>
          </a:stretch>
        </p:blipFill>
        <p:spPr>
          <a:xfrm>
            <a:off x="3904150" y="3779107"/>
            <a:ext cx="4672552" cy="1364393"/>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736</Words>
  <Application>Microsoft Office PowerPoint</Application>
  <PresentationFormat>On-screen Show (16:9)</PresentationFormat>
  <Paragraphs>187</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Oswald</vt:lpstr>
      <vt:lpstr>Average</vt:lpstr>
      <vt:lpstr>Slate</vt:lpstr>
      <vt:lpstr>Lake Michigan Water Levels Forecasting</vt:lpstr>
      <vt:lpstr>Overview</vt:lpstr>
      <vt:lpstr>Overview</vt:lpstr>
      <vt:lpstr>Team Members</vt:lpstr>
      <vt:lpstr>Data</vt:lpstr>
      <vt:lpstr>  Lake Michigan Water Levels: 1918-2019</vt:lpstr>
      <vt:lpstr>  Seasonality Patterns: 2008-2019 </vt:lpstr>
      <vt:lpstr>Arima</vt:lpstr>
      <vt:lpstr>Arima</vt:lpstr>
      <vt:lpstr>Arima: Forecasts</vt:lpstr>
      <vt:lpstr>Arima: Residual Analysis</vt:lpstr>
      <vt:lpstr>Arima: Summary</vt:lpstr>
      <vt:lpstr>Exponential Smoothing</vt:lpstr>
      <vt:lpstr>Exponential Smoothing</vt:lpstr>
      <vt:lpstr>Exponential Smoothing: Forecasts</vt:lpstr>
      <vt:lpstr>Exponential Smoothing: Residual Analysis</vt:lpstr>
      <vt:lpstr>Exponential Smoothing: Residual Analysis</vt:lpstr>
      <vt:lpstr>Regression Analysis</vt:lpstr>
      <vt:lpstr>Regression Analysis</vt:lpstr>
      <vt:lpstr>Regression Analysis</vt:lpstr>
      <vt:lpstr>Regression Analysis: Time Series Linear Model</vt:lpstr>
      <vt:lpstr>Regression Analysis: TSLM Results</vt:lpstr>
      <vt:lpstr>Regression Analysis: Regression with Arima errors</vt:lpstr>
      <vt:lpstr>Regression Analysis: Regression with Arima errors-Residual</vt:lpstr>
      <vt:lpstr>Regression Analysis: Regression with Arima errors-Forecast</vt:lpstr>
      <vt:lpstr>Regression Analysis: Arimax</vt:lpstr>
      <vt:lpstr>Regression Analysis: Arimax-Residual</vt:lpstr>
      <vt:lpstr>Regression Analysis: Arimax-Forecast</vt:lpstr>
      <vt:lpstr>Regression Analysis: Summary</vt:lpstr>
      <vt:lpstr>Conclusion: Difficult to predict Experts also analyze: Global climate patterns  Human usage </vt:lpstr>
      <vt:lpstr>Next Steps: Depave the drive? Consider Neural Networks for More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Lake Michigan Water Levels Forecasting</dc:title>
  <dc:creator>nazar</dc:creator>
  <cp:lastModifiedBy>S M Nazarat Hossain</cp:lastModifiedBy>
  <cp:revision>1</cp:revision>
  <dcterms:modified xsi:type="dcterms:W3CDTF">2020-09-30T19:26:16Z</dcterms:modified>
</cp:coreProperties>
</file>